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1" r:id="rId6"/>
    <p:sldId id="260" r:id="rId7"/>
    <p:sldId id="262" r:id="rId8"/>
    <p:sldId id="267" r:id="rId9"/>
  </p:sldIdLst>
  <p:sldSz cx="12192000" cy="6858000"/>
  <p:notesSz cx="6858000" cy="9144000"/>
  <p:embeddedFontLst>
    <p:embeddedFont>
      <p:font typeface="Tahoma" panose="020B0604030504040204" pitchFamily="34" charset="0"/>
      <p:regular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  <p:embeddedFont>
      <p:font typeface="Calibri Light" panose="020F0302020204030204" charset="0"/>
      <p:regular r:id="rId18"/>
      <p:italic r:id="rId19"/>
    </p:embeddedFont>
    <p:embeddedFont>
      <p:font typeface="Khmer UI" panose="020B0502040204020203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043"/>
    <a:srgbClr val="FA8A2A"/>
    <a:srgbClr val="50F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280" autoAdjust="0"/>
  </p:normalViewPr>
  <p:slideViewPr>
    <p:cSldViewPr snapToGrid="0">
      <p:cViewPr varScale="1">
        <p:scale>
          <a:sx n="62" d="100"/>
          <a:sy n="62" d="100"/>
        </p:scale>
        <p:origin x="725" y="34"/>
      </p:cViewPr>
      <p:guideLst>
        <p:guide pos="416"/>
        <p:guide pos="7256"/>
        <p:guide orient="horz" pos="706"/>
        <p:guide orient="horz" pos="706"/>
        <p:guide orient="horz" pos="3900"/>
        <p:guide orient="horz" pos="3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3A48A-71F2-4F90-B740-A8757990CE3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02F42-8E37-417F-B7D4-5F68870918A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/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nhạc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Nốt</a:t>
            </a:r>
            <a:r>
              <a:rPr lang="en-US" dirty="0"/>
              <a:t> </a:t>
            </a:r>
            <a:r>
              <a:rPr lang="en-US" dirty="0" err="1"/>
              <a:t>nhạc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BẮT ĐẦU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02F42-8E37-417F-B7D4-5F68870918A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: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ô (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size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-&gt;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HS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,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PHẦN ĐẤT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ở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,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&lt;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,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&gt;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, </a:t>
            </a:r>
            <a:r>
              <a:rPr lang="en-US" dirty="0" err="1"/>
              <a:t>phím</a:t>
            </a:r>
            <a:r>
              <a:rPr lang="en-US" dirty="0"/>
              <a:t> -&gt;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sang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02F42-8E37-417F-B7D4-5F68870918A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593A9-40E4-4715-BB88-DD783705E2B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6A31A-DEAA-4B37-8FF5-84366831316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microsoft.com/office/2007/relationships/media" Target="../media/media1.mp3"/><Relationship Id="rId7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2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.png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9" Type="http://schemas.openxmlformats.org/officeDocument/2006/relationships/audio" Target="../media/audio2.wav"/><Relationship Id="rId18" Type="http://schemas.microsoft.com/office/2007/relationships/media" Target="../media/media2.mp3"/><Relationship Id="rId17" Type="http://schemas.openxmlformats.org/officeDocument/2006/relationships/audio" Target="../media/media2.mp3"/><Relationship Id="rId16" Type="http://schemas.openxmlformats.org/officeDocument/2006/relationships/image" Target="../media/image7.png"/><Relationship Id="rId15" Type="http://schemas.microsoft.com/office/2007/relationships/media" Target="../media/audio1.wav"/><Relationship Id="rId14" Type="http://schemas.openxmlformats.org/officeDocument/2006/relationships/audio" Target="../media/audio1.wav"/><Relationship Id="rId13" Type="http://schemas.openxmlformats.org/officeDocument/2006/relationships/image" Target="../media/image19.png"/><Relationship Id="rId12" Type="http://schemas.openxmlformats.org/officeDocument/2006/relationships/image" Target="../media/image5.png"/><Relationship Id="rId11" Type="http://schemas.openxmlformats.org/officeDocument/2006/relationships/image" Target="../media/image18.emf"/><Relationship Id="rId10" Type="http://schemas.openxmlformats.org/officeDocument/2006/relationships/image" Target="../media/image17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emf"/><Relationship Id="rId8" Type="http://schemas.openxmlformats.org/officeDocument/2006/relationships/image" Target="../media/image16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9" Type="http://schemas.openxmlformats.org/officeDocument/2006/relationships/slideLayout" Target="../slideLayouts/slideLayout2.xml"/><Relationship Id="rId18" Type="http://schemas.openxmlformats.org/officeDocument/2006/relationships/audio" Target="../media/audio2.wav"/><Relationship Id="rId17" Type="http://schemas.microsoft.com/office/2007/relationships/media" Target="../media/media2.mp3"/><Relationship Id="rId16" Type="http://schemas.openxmlformats.org/officeDocument/2006/relationships/audio" Target="../media/media2.mp3"/><Relationship Id="rId15" Type="http://schemas.openxmlformats.org/officeDocument/2006/relationships/image" Target="../media/image7.png"/><Relationship Id="rId14" Type="http://schemas.microsoft.com/office/2007/relationships/media" Target="../media/audio1.wav"/><Relationship Id="rId13" Type="http://schemas.openxmlformats.org/officeDocument/2006/relationships/audio" Target="../media/audio1.wav"/><Relationship Id="rId12" Type="http://schemas.openxmlformats.org/officeDocument/2006/relationships/image" Target="../media/image19.png"/><Relationship Id="rId11" Type="http://schemas.openxmlformats.org/officeDocument/2006/relationships/image" Target="../media/image17.png"/><Relationship Id="rId10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emf"/><Relationship Id="rId8" Type="http://schemas.openxmlformats.org/officeDocument/2006/relationships/image" Target="../media/image16.png"/><Relationship Id="rId7" Type="http://schemas.openxmlformats.org/officeDocument/2006/relationships/image" Target="../media/image22.png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9" Type="http://schemas.openxmlformats.org/officeDocument/2006/relationships/slideLayout" Target="../slideLayouts/slideLayout2.xml"/><Relationship Id="rId18" Type="http://schemas.openxmlformats.org/officeDocument/2006/relationships/audio" Target="../media/audio2.wav"/><Relationship Id="rId17" Type="http://schemas.microsoft.com/office/2007/relationships/media" Target="../media/media2.mp3"/><Relationship Id="rId16" Type="http://schemas.openxmlformats.org/officeDocument/2006/relationships/audio" Target="../media/media2.mp3"/><Relationship Id="rId15" Type="http://schemas.openxmlformats.org/officeDocument/2006/relationships/image" Target="../media/image7.png"/><Relationship Id="rId14" Type="http://schemas.microsoft.com/office/2007/relationships/media" Target="../media/audio1.wav"/><Relationship Id="rId13" Type="http://schemas.openxmlformats.org/officeDocument/2006/relationships/audio" Target="../media/audio1.wav"/><Relationship Id="rId12" Type="http://schemas.openxmlformats.org/officeDocument/2006/relationships/image" Target="../media/image19.png"/><Relationship Id="rId11" Type="http://schemas.openxmlformats.org/officeDocument/2006/relationships/image" Target="../media/image17.png"/><Relationship Id="rId10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23.png"/><Relationship Id="rId7" Type="http://schemas.openxmlformats.org/officeDocument/2006/relationships/image" Target="../media/image17.png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9" Type="http://schemas.openxmlformats.org/officeDocument/2006/relationships/slideLayout" Target="../slideLayouts/slideLayout2.xml"/><Relationship Id="rId18" Type="http://schemas.openxmlformats.org/officeDocument/2006/relationships/audio" Target="../media/audio2.wav"/><Relationship Id="rId17" Type="http://schemas.microsoft.com/office/2007/relationships/media" Target="../media/media2.mp3"/><Relationship Id="rId16" Type="http://schemas.openxmlformats.org/officeDocument/2006/relationships/audio" Target="../media/media2.mp3"/><Relationship Id="rId15" Type="http://schemas.openxmlformats.org/officeDocument/2006/relationships/image" Target="../media/image7.png"/><Relationship Id="rId14" Type="http://schemas.microsoft.com/office/2007/relationships/media" Target="../media/audio1.wav"/><Relationship Id="rId13" Type="http://schemas.openxmlformats.org/officeDocument/2006/relationships/audio" Target="../media/audio1.wav"/><Relationship Id="rId12" Type="http://schemas.openxmlformats.org/officeDocument/2006/relationships/image" Target="../media/image19.png"/><Relationship Id="rId11" Type="http://schemas.openxmlformats.org/officeDocument/2006/relationships/image" Target="../media/image5.png"/><Relationship Id="rId10" Type="http://schemas.openxmlformats.org/officeDocument/2006/relationships/image" Target="../media/image18.emf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emf"/><Relationship Id="rId8" Type="http://schemas.openxmlformats.org/officeDocument/2006/relationships/image" Target="../media/image16.png"/><Relationship Id="rId7" Type="http://schemas.openxmlformats.org/officeDocument/2006/relationships/image" Target="../media/image22.png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9" Type="http://schemas.openxmlformats.org/officeDocument/2006/relationships/slideLayout" Target="../slideLayouts/slideLayout2.xml"/><Relationship Id="rId18" Type="http://schemas.openxmlformats.org/officeDocument/2006/relationships/audio" Target="../media/audio2.wav"/><Relationship Id="rId17" Type="http://schemas.microsoft.com/office/2007/relationships/media" Target="../media/media2.mp3"/><Relationship Id="rId16" Type="http://schemas.openxmlformats.org/officeDocument/2006/relationships/audio" Target="../media/media2.mp3"/><Relationship Id="rId15" Type="http://schemas.openxmlformats.org/officeDocument/2006/relationships/image" Target="../media/image7.png"/><Relationship Id="rId14" Type="http://schemas.microsoft.com/office/2007/relationships/media" Target="../media/audio1.wav"/><Relationship Id="rId13" Type="http://schemas.openxmlformats.org/officeDocument/2006/relationships/audio" Target="../media/audio1.wav"/><Relationship Id="rId12" Type="http://schemas.openxmlformats.org/officeDocument/2006/relationships/image" Target="../media/image19.png"/><Relationship Id="rId11" Type="http://schemas.openxmlformats.org/officeDocument/2006/relationships/image" Target="../media/image17.png"/><Relationship Id="rId10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64"/>
            <a:ext cx="12202003" cy="8714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0" y="900750"/>
            <a:ext cx="3853732" cy="5302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34" y="592852"/>
            <a:ext cx="7086666" cy="2332377"/>
          </a:xfrm>
          <a:prstGeom prst="rect">
            <a:avLst/>
          </a:prstGeom>
        </p:spPr>
      </p:pic>
      <p:pic>
        <p:nvPicPr>
          <p:cNvPr id="11" name="Picture 1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3" y="3166727"/>
            <a:ext cx="1960807" cy="7431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55" y="4094104"/>
            <a:ext cx="1395087" cy="9562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57" y="4829349"/>
            <a:ext cx="1960807" cy="5873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10" y="4094104"/>
            <a:ext cx="1395087" cy="9562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12" y="4829349"/>
            <a:ext cx="1960807" cy="5873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37" y="5060983"/>
            <a:ext cx="1395087" cy="95620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439" y="5796228"/>
            <a:ext cx="1960807" cy="587393"/>
          </a:xfrm>
          <a:prstGeom prst="rect">
            <a:avLst/>
          </a:prstGeom>
        </p:spPr>
      </p:pic>
      <p:pic>
        <p:nvPicPr>
          <p:cNvPr id="2" name="Nhac nen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>
                  <p14:trim st="33751,000000" end="29864,312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267005" y="5269929"/>
            <a:ext cx="487363" cy="4873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816" y="5915673"/>
            <a:ext cx="762616" cy="7663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54" y="5035508"/>
            <a:ext cx="1395087" cy="9562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456" y="5770753"/>
            <a:ext cx="1960807" cy="5873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851907"/>
            <a:ext cx="12192000" cy="60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561292" y="475371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Nhạc</a:t>
            </a:r>
            <a:r>
              <a:rPr lang="en-US" b="1" dirty="0"/>
              <a:t> </a:t>
            </a:r>
            <a:r>
              <a:rPr lang="en-US" b="1" dirty="0" err="1"/>
              <a:t>nền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48148E-6 L 2.22045E-16 0.0284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48148E-6 L 2.22045E-16 0.0284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4600" numSld="999">
                <p:cTn id="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974" y="5215980"/>
            <a:ext cx="1347333" cy="969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639" y="5215980"/>
            <a:ext cx="1347333" cy="963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974" y="3054758"/>
            <a:ext cx="1347333" cy="9693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0639" y="3054758"/>
            <a:ext cx="1347333" cy="96934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4169" y="5907605"/>
            <a:ext cx="2138141" cy="2941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07254" y="2465040"/>
            <a:ext cx="4407783" cy="1863941"/>
            <a:chOff x="407254" y="2465040"/>
            <a:chExt cx="4407783" cy="1863941"/>
          </a:xfrm>
        </p:grpSpPr>
        <p:sp>
          <p:nvSpPr>
            <p:cNvPr id="26" name="Freeform: Shape 25"/>
            <p:cNvSpPr/>
            <p:nvPr/>
          </p:nvSpPr>
          <p:spPr>
            <a:xfrm flipH="1"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407254" y="246504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បេនត្រេ - ត្រាវិញ </a:t>
              </a:r>
              <a:endParaRPr lang="en-US" sz="2400" b="1" dirty="0" err="1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0492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/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បេនត្រេ - គៀនយ៉ាង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76963" y="2465041"/>
            <a:ext cx="4416325" cy="1863939"/>
            <a:chOff x="7376963" y="2465042"/>
            <a:chExt cx="4416325" cy="1863939"/>
          </a:xfrm>
        </p:grpSpPr>
        <p:sp>
          <p:nvSpPr>
            <p:cNvPr id="58" name="Freeform: Shape 57"/>
            <p:cNvSpPr/>
            <p:nvPr/>
          </p:nvSpPr>
          <p:spPr>
            <a:xfrm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/>
            <p:cNvSpPr/>
            <p:nvPr/>
          </p:nvSpPr>
          <p:spPr>
            <a:xfrm>
              <a:off x="7757977" y="2474972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គៀនយ៉ាង - ត្រាវិញ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3261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/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ត្រាវិញ - បេនត្រេ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</p:txBody>
        </p:sp>
      </p:grpSp>
      <p:pic>
        <p:nvPicPr>
          <p:cNvPr id="25" name="Picture 24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3" name="Picture 4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6208" y="161108"/>
            <a:ext cx="11140807" cy="2009400"/>
            <a:chOff x="150129" y="102542"/>
            <a:chExt cx="11140807" cy="2009400"/>
          </a:xfrm>
        </p:grpSpPr>
        <p:grpSp>
          <p:nvGrpSpPr>
            <p:cNvPr id="10" name="Group 9"/>
            <p:cNvGrpSpPr/>
            <p:nvPr/>
          </p:nvGrpSpPr>
          <p:grpSpPr>
            <a:xfrm>
              <a:off x="1120400" y="248000"/>
              <a:ext cx="10170536" cy="1863939"/>
              <a:chOff x="1120706" y="247999"/>
              <a:chExt cx="10404597" cy="186393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0706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BẢO TÀNG VĂN HÓA DÂN TỘC KHMER ở Việt Nam được xây dựng ở 2 tỉnh (</a:t>
                </a:r>
                <a:r>
                  <a:rPr lang="en-US" sz="2800" dirty="0">
                    <a:latin typeface="Khmer UI" panose="020B0502040204020203" charset="0"/>
                    <a:ea typeface="Tahoma" panose="020B0604030504040204" pitchFamily="34" charset="0"/>
                    <a:cs typeface="Khmer UI" panose="020B0502040204020203" charset="0"/>
                  </a:rPr>
                  <a:t>ខេត្ត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) Bến Tre (...) và Trà Vinh (...). 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ctr"/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Tên tiếng Khmer của hai tỉnh này lần lượt là...? 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01</a:t>
              </a:r>
              <a:endParaRPr lang="en-US" sz="4200" dirty="0">
                <a:solidFill>
                  <a:schemeClr val="bg1"/>
                </a:solidFill>
                <a:latin typeface="iCiel Cadena" panose="02000503000000020004" pitchFamily="50" charset="0"/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1231859" y="2876396"/>
            <a:ext cx="487363" cy="48736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-1759465" y="2036998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  <a:endParaRPr lang="en-US" b="1" dirty="0"/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-1645107" y="362508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  <a:endParaRPr lang="en-US" b="1" dirty="0"/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Sai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9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20" y="5215980"/>
            <a:ext cx="1347333" cy="969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104" y="5219029"/>
            <a:ext cx="1347333" cy="963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0976" y="3039261"/>
            <a:ext cx="1343589" cy="9693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2874" y="3039261"/>
            <a:ext cx="1335138" cy="96934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375668" y="2455975"/>
            <a:ext cx="4396608" cy="1871084"/>
            <a:chOff x="418429" y="2465042"/>
            <a:chExt cx="4396608" cy="1871084"/>
          </a:xfrm>
        </p:grpSpPr>
        <p:sp>
          <p:nvSpPr>
            <p:cNvPr id="26" name="Freeform: Shape 25"/>
            <p:cNvSpPr/>
            <p:nvPr/>
          </p:nvSpPr>
          <p:spPr>
            <a:xfrm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765958" y="249201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សតវត្សរ៍ទី១៩</a:t>
              </a:r>
              <a:endParaRPr lang="en-US" sz="2400" b="1" dirty="0" err="1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  <a:p>
              <a:pPr algn="ctr"/>
              <a:r>
                <a:rPr lang="en-US" sz="2400" b="1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iCiel Cadena" panose="02000503000000020004" pitchFamily="50" charset="0"/>
                </a:rPr>
                <a:t>Thế kỉ 19</a:t>
              </a:r>
              <a:endParaRPr lang="en-US" sz="2400" b="1" dirty="0" err="1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iCiel Cadena" panose="02000503000000020004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0579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/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ចុងសតវត្សរ៍ទី២០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iCiel Cadena" panose="02000503000000020004" pitchFamily="50" charset="0"/>
                </a:rPr>
                <a:t>Cuối Thế kỉ 20</a:t>
              </a:r>
              <a:endParaRPr lang="en-US" sz="2400" b="1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iCiel Cadena" panose="02000503000000020004" pitchFamily="50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6044" y="2459324"/>
            <a:ext cx="4410376" cy="1864387"/>
            <a:chOff x="7363195" y="2465042"/>
            <a:chExt cx="4410376" cy="1864387"/>
          </a:xfrm>
        </p:grpSpPr>
        <p:sp>
          <p:nvSpPr>
            <p:cNvPr id="58" name="Freeform: Shape 57"/>
            <p:cNvSpPr/>
            <p:nvPr/>
          </p:nvSpPr>
          <p:spPr>
            <a:xfrm flipH="1"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/>
            <p:cNvSpPr/>
            <p:nvPr/>
          </p:nvSpPr>
          <p:spPr>
            <a:xfrm>
              <a:off x="7363195" y="248532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សតវត្សរ៍ទី២០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iCiel Cadena" panose="02000503000000020004" pitchFamily="50" charset="0"/>
                </a:rPr>
                <a:t>Thế kỉ 20</a:t>
              </a:r>
              <a:endParaRPr lang="en-US" sz="2400" b="1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iCiel Cadena" panose="02000503000000020004" pitchFamily="50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72108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/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សតវត្សរ៍ទី១៨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iCiel Cadena" panose="02000503000000020004" pitchFamily="50" charset="0"/>
                </a:rPr>
                <a:t>Thế kỉ 18</a:t>
              </a:r>
              <a:endParaRPr lang="en-US" sz="2400" b="1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iCiel Cadena" panose="02000503000000020004" pitchFamily="50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/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NGAI THUYẾT PHÁP (</a:t>
                </a:r>
                <a:r>
                  <a:rPr lang="en-US" sz="2800" b="1" dirty="0">
                    <a:latin typeface="Khmer UI" panose="020B0502040204020203" charset="0"/>
                    <a:ea typeface="Tahoma" panose="020B0604030504040204" pitchFamily="34" charset="0"/>
                    <a:cs typeface="Khmer UI" panose="020B0502040204020203" charset="0"/>
                  </a:rPr>
                  <a:t>គ្រែទេសនា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) được đặt ngay trung tâm Phòng trưng bày 1 - Phòng truyền thống ở bào tàng xuất hiện ở thế kỉ (</a:t>
                </a:r>
                <a:r>
                  <a:rPr lang="en-US" sz="2800" b="1" dirty="0">
                    <a:latin typeface="Khmer UI" panose="020B0502040204020203" charset="0"/>
                    <a:ea typeface="Tahoma" panose="020B0604030504040204" pitchFamily="34" charset="0"/>
                    <a:cs typeface="Khmer UI" panose="020B0502040204020203" charset="0"/>
                  </a:rPr>
                  <a:t>សតវត្សរ៍ទី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) thứ mấy ?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02</a:t>
              </a:r>
              <a:endParaRPr lang="en-US" sz="4200" dirty="0">
                <a:solidFill>
                  <a:schemeClr val="bg1"/>
                </a:solidFill>
                <a:latin typeface="iCiel Cadena" panose="02000503000000020004" pitchFamily="50" charset="0"/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36462" y="4407923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27935" y="2779130"/>
            <a:ext cx="487363" cy="487363"/>
          </a:xfrm>
          <a:prstGeom prst="rect">
            <a:avLst/>
          </a:prstGeom>
        </p:spPr>
      </p:pic>
      <p:pic>
        <p:nvPicPr>
          <p:cNvPr id="45" name="Picture 44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6" name="Picture 4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759465" y="2036998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  <a:endParaRPr lang="en-US" b="1" dirty="0"/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-1669154" y="3528341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  <a:endParaRPr lang="en-US" b="1" dirty="0"/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Sai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512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463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701" y="5215980"/>
            <a:ext cx="1347333" cy="969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6735" y="3027171"/>
            <a:ext cx="1335138" cy="963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46" y="3050877"/>
            <a:ext cx="1347333" cy="9693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2510" y="5221715"/>
            <a:ext cx="1343589" cy="96934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07253" y="4652830"/>
            <a:ext cx="4407783" cy="1863941"/>
            <a:chOff x="407254" y="2465040"/>
            <a:chExt cx="4407783" cy="1863941"/>
          </a:xfrm>
        </p:grpSpPr>
        <p:sp>
          <p:nvSpPr>
            <p:cNvPr id="26" name="Freeform: Shape 25"/>
            <p:cNvSpPr/>
            <p:nvPr/>
          </p:nvSpPr>
          <p:spPr>
            <a:xfrm flipH="1"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407254" y="246504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ស្លឹករឹត</a:t>
              </a:r>
              <a:endParaRPr lang="en-US" sz="2400" b="1" dirty="0" err="1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  <a:p>
              <a:pPr algn="ctr"/>
              <a:r>
                <a:rPr lang="en-US" sz="2400" b="1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iCiel Cadena" panose="02000503000000020004" pitchFamily="50" charset="0"/>
                </a:rPr>
                <a:t>Lá Buông</a:t>
              </a:r>
              <a:endParaRPr lang="en-US" sz="2400" b="1" dirty="0" err="1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iCiel Cadena" panose="02000503000000020004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3731" y="2462796"/>
            <a:ext cx="4401306" cy="1863939"/>
            <a:chOff x="413731" y="4651605"/>
            <a:chExt cx="4401306" cy="1863939"/>
          </a:xfrm>
        </p:grpSpPr>
        <p:sp>
          <p:nvSpPr>
            <p:cNvPr id="30" name="Freeform: Shape 29"/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ឈើ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Gỗ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76963" y="2465042"/>
            <a:ext cx="4416325" cy="1863939"/>
            <a:chOff x="7376963" y="2465042"/>
            <a:chExt cx="4416325" cy="1863939"/>
          </a:xfrm>
        </p:grpSpPr>
        <p:sp>
          <p:nvSpPr>
            <p:cNvPr id="58" name="Freeform: Shape 57"/>
            <p:cNvSpPr/>
            <p:nvPr/>
          </p:nvSpPr>
          <p:spPr>
            <a:xfrm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/>
            <p:cNvSpPr/>
            <p:nvPr/>
          </p:nvSpPr>
          <p:spPr>
            <a:xfrm>
              <a:off x="7757977" y="2474972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ក្រដាស</a:t>
              </a:r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់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Giấy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6970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/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សំពត់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Vải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/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KINH PHẬT (STRA) (</a:t>
                </a:r>
                <a:r>
                  <a:rPr lang="en-US" sz="2800">
                    <a:latin typeface="Khmer UI" panose="020B0502040204020203" charset="0"/>
                    <a:ea typeface="Tahoma" panose="020B0604030504040204" pitchFamily="34" charset="0"/>
                    <a:cs typeface="Khmer UI" panose="020B0502040204020203" charset="0"/>
                  </a:rPr>
                  <a:t>សាស្ត្រាស្លឹករឹត</a:t>
                </a:r>
                <a:r>
                  <a:rPr lang="en-US" sz="280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) có từ thế kỉ 18 </a:t>
                </a:r>
                <a:endParaRPr lang="en-US" sz="280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ctr"/>
                <a:r>
                  <a:rPr lang="en-US" sz="280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(</a:t>
                </a:r>
                <a:r>
                  <a:rPr lang="en-US" sz="2800">
                    <a:latin typeface="Khmer UI" panose="020B0502040204020203" charset="0"/>
                    <a:ea typeface="Tahoma" panose="020B0604030504040204" pitchFamily="34" charset="0"/>
                    <a:cs typeface="Khmer UI" panose="020B0502040204020203" charset="0"/>
                  </a:rPr>
                  <a:t>សតវត្សរ៍ទី១៨</a:t>
                </a:r>
                <a:r>
                  <a:rPr lang="en-US" sz="280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) có chất liệu (</a:t>
                </a:r>
                <a:r>
                  <a:rPr lang="en-US" sz="2800">
                    <a:latin typeface="Khmer UI" panose="020B0502040204020203" charset="0"/>
                    <a:ea typeface="Tahoma" panose="020B0604030504040204" pitchFamily="34" charset="0"/>
                    <a:cs typeface="Khmer UI" panose="020B0502040204020203" charset="0"/>
                  </a:rPr>
                  <a:t>វត្ថុធាតុ</a:t>
                </a:r>
                <a:r>
                  <a:rPr lang="en-US" sz="280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) là gì?</a:t>
                </a:r>
                <a:endParaRPr lang="en-US" sz="280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03</a:t>
              </a:r>
              <a:endParaRPr lang="en-US" sz="4200" dirty="0">
                <a:solidFill>
                  <a:schemeClr val="bg1"/>
                </a:solidFill>
                <a:latin typeface="iCiel Cadena" panose="02000503000000020004" pitchFamily="50" charset="0"/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  <p:pic>
        <p:nvPicPr>
          <p:cNvPr id="42" name="Picture 4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4" name="Picture 4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0336" y="3052309"/>
            <a:ext cx="1335138" cy="969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638" y="5215980"/>
            <a:ext cx="1347333" cy="963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7570" y="3039261"/>
            <a:ext cx="1343589" cy="969348"/>
          </a:xfrm>
          <a:prstGeom prst="rect">
            <a:avLst/>
          </a:prstGeom>
        </p:spPr>
      </p:pic>
      <p:pic>
        <p:nvPicPr>
          <p:cNvPr id="42" name="Picture 4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4" name="Picture 4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4734" y="5206903"/>
            <a:ext cx="1335138" cy="96934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366956" y="4673045"/>
            <a:ext cx="4396608" cy="1871084"/>
            <a:chOff x="418429" y="2465042"/>
            <a:chExt cx="4396608" cy="1871084"/>
          </a:xfrm>
        </p:grpSpPr>
        <p:sp>
          <p:nvSpPr>
            <p:cNvPr id="26" name="Freeform: Shape 25"/>
            <p:cNvSpPr/>
            <p:nvPr/>
          </p:nvSpPr>
          <p:spPr>
            <a:xfrm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765958" y="249201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បុកអំបុក</a:t>
              </a:r>
              <a:endParaRPr lang="en-US" sz="2400" b="1" dirty="0" err="1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3731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/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ស្លឹករឹត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8358" y="2446967"/>
            <a:ext cx="4410376" cy="1864387"/>
            <a:chOff x="7363195" y="2465042"/>
            <a:chExt cx="4410376" cy="1864387"/>
          </a:xfrm>
        </p:grpSpPr>
        <p:sp>
          <p:nvSpPr>
            <p:cNvPr id="58" name="Freeform: Shape 57"/>
            <p:cNvSpPr/>
            <p:nvPr/>
          </p:nvSpPr>
          <p:spPr>
            <a:xfrm flipH="1"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/>
            <p:cNvSpPr/>
            <p:nvPr/>
          </p:nvSpPr>
          <p:spPr>
            <a:xfrm>
              <a:off x="7363195" y="248532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ឫស្សី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69570" y="2450863"/>
            <a:ext cx="4403728" cy="1863939"/>
            <a:chOff x="7386970" y="4651605"/>
            <a:chExt cx="4403728" cy="1863939"/>
          </a:xfrm>
        </p:grpSpPr>
        <p:sp>
          <p:nvSpPr>
            <p:cNvPr id="59" name="Freeform: Shape 58"/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កិនស្រូវ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/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CỐM DẸP - ẩm thực văn hóa tâm linh nổi tiếng 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ctr"/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của dân tộc Khmer có tiếng Khmer ghi là gì? 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04</a:t>
              </a:r>
              <a:endParaRPr lang="en-US" sz="4200" dirty="0">
                <a:solidFill>
                  <a:schemeClr val="bg1"/>
                </a:solidFill>
                <a:latin typeface="iCiel Cadena" panose="02000503000000020004" pitchFamily="50" charset="0"/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" y="-1857831"/>
            <a:ext cx="12202003" cy="8714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701" y="5215980"/>
            <a:ext cx="1347333" cy="969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6735" y="3027171"/>
            <a:ext cx="1335138" cy="963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46" y="3050877"/>
            <a:ext cx="1347333" cy="9693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2510" y="5221715"/>
            <a:ext cx="1343589" cy="96934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07253" y="4652830"/>
            <a:ext cx="4407783" cy="1863941"/>
            <a:chOff x="407254" y="2465040"/>
            <a:chExt cx="4407783" cy="1863941"/>
          </a:xfrm>
        </p:grpSpPr>
        <p:sp>
          <p:nvSpPr>
            <p:cNvPr id="26" name="Freeform: Shape 25"/>
            <p:cNvSpPr/>
            <p:nvPr/>
          </p:nvSpPr>
          <p:spPr>
            <a:xfrm flipH="1"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407254" y="246504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ឈើ</a:t>
              </a:r>
              <a:endParaRPr lang="en-US" sz="2400" dirty="0" err="1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Gỗ</a:t>
              </a:r>
              <a:endParaRPr lang="en-US" sz="2400" dirty="0" err="1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3731" y="2462796"/>
            <a:ext cx="4401306" cy="1863939"/>
            <a:chOff x="413731" y="4651605"/>
            <a:chExt cx="4401306" cy="1863939"/>
          </a:xfrm>
        </p:grpSpPr>
        <p:sp>
          <p:nvSpPr>
            <p:cNvPr id="30" name="Freeform: Shape 29"/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បា្រក់ 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Bạc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76963" y="2465042"/>
            <a:ext cx="4416325" cy="1863939"/>
            <a:chOff x="7376963" y="2465042"/>
            <a:chExt cx="4416325" cy="1863939"/>
          </a:xfrm>
        </p:grpSpPr>
        <p:sp>
          <p:nvSpPr>
            <p:cNvPr id="58" name="Freeform: Shape 57"/>
            <p:cNvSpPr/>
            <p:nvPr/>
          </p:nvSpPr>
          <p:spPr>
            <a:xfrm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/>
            <p:cNvSpPr/>
            <p:nvPr/>
          </p:nvSpPr>
          <p:spPr>
            <a:xfrm>
              <a:off x="7757977" y="2474972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ស្ពាន់</a:t>
              </a:r>
              <a:endParaRPr lang="en-US" sz="2400" b="1" dirty="0">
                <a:solidFill>
                  <a:srgbClr val="9C5043"/>
                </a:solidFill>
                <a:latin typeface="Khmer UI" panose="020B0502040204020203" charset="0"/>
                <a:ea typeface="Tahoma" panose="020B0604030504040204" pitchFamily="34" charset="0"/>
                <a:cs typeface="Khmer UI" panose="020B0502040204020203" charset="0"/>
              </a:endParaRPr>
            </a:p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Đồng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6970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/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9C5043"/>
                  </a:solidFill>
                  <a:latin typeface="Khmer UI" panose="020B0502040204020203" charset="0"/>
                  <a:ea typeface="Tahoma" panose="020B0604030504040204" pitchFamily="34" charset="0"/>
                  <a:cs typeface="Khmer UI" panose="020B0502040204020203" charset="0"/>
                </a:rPr>
                <a:t>ថ្ម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Đá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/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Thân của ĐÀN TÀ KHÊ (</a:t>
                </a:r>
                <a:r>
                  <a:rPr lang="en-US" sz="2800">
                    <a:latin typeface="Khmer UI" panose="020B0502040204020203" charset="0"/>
                    <a:ea typeface="Tahoma" panose="020B0604030504040204" pitchFamily="34" charset="0"/>
                    <a:cs typeface="Khmer UI" panose="020B0502040204020203" charset="0"/>
                  </a:rPr>
                  <a:t>តាខេ1</a:t>
                </a:r>
                <a:r>
                  <a:rPr lang="en-US" sz="280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) được làm bằng ?</a:t>
                </a:r>
                <a:endParaRPr lang="en-US" sz="280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05</a:t>
              </a:r>
              <a:endParaRPr lang="en-US" sz="4200" dirty="0">
                <a:solidFill>
                  <a:schemeClr val="bg1"/>
                </a:solidFill>
                <a:latin typeface="iCiel Cadena" panose="02000503000000020004" pitchFamily="50" charset="0"/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  <p:pic>
        <p:nvPicPr>
          <p:cNvPr id="42" name="Picture 41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4" name="Picture 4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8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891</Words>
  <Application>WPS Presentation</Application>
  <PresentationFormat>Widescreen</PresentationFormat>
  <Paragraphs>89</Paragraphs>
  <Slides>6</Slides>
  <Notes>2</Notes>
  <HiddenSlides>0</HiddenSlides>
  <MMClips>21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32" baseType="lpstr">
      <vt:lpstr>Arial</vt:lpstr>
      <vt:lpstr>MS PGothic</vt:lpstr>
      <vt:lpstr>Wingdings</vt:lpstr>
      <vt:lpstr>iCiel Cadena</vt:lpstr>
      <vt:lpstr>Tahoma</vt:lpstr>
      <vt:lpstr>Calibri</vt:lpstr>
      <vt:lpstr>Microsoft YaHei</vt:lpstr>
      <vt:lpstr/>
      <vt:lpstr>Arial Unicode MS</vt:lpstr>
      <vt:lpstr>Calibri Light</vt:lpstr>
      <vt:lpstr>MS PGothic</vt:lpstr>
      <vt:lpstr>Yu Gothic</vt:lpstr>
      <vt:lpstr>Segoe Print</vt:lpstr>
      <vt:lpstr>Khmer UI</vt:lpstr>
      <vt:lpstr>Informal Roman</vt:lpstr>
      <vt:lpstr>Kristen ITC</vt:lpstr>
      <vt:lpstr>Leelawadee UI</vt:lpstr>
      <vt:lpstr>Leelawadee UI Semilight</vt:lpstr>
      <vt:lpstr>Lucida Bright</vt:lpstr>
      <vt:lpstr>Lucida Calligraphy</vt:lpstr>
      <vt:lpstr>Kunstler Script</vt:lpstr>
      <vt:lpstr>Leelawadee</vt:lpstr>
      <vt:lpstr>Monotype Corsiva</vt:lpstr>
      <vt:lpstr>Microsoft Uighur</vt:lpstr>
      <vt:lpstr>Microsoft Yi Baiti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©ThayBap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PPT - Bap </dc:title>
  <dc:creator>Tài Ngô Tấn</dc:creator>
  <cp:lastModifiedBy>kyduy</cp:lastModifiedBy>
  <cp:revision>93</cp:revision>
  <dcterms:created xsi:type="dcterms:W3CDTF">2021-06-20T16:07:00Z</dcterms:created>
  <dcterms:modified xsi:type="dcterms:W3CDTF">2023-11-24T11:39:52Z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1041-11.8.2.8531</vt:lpwstr>
  </property>
</Properties>
</file>